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91" r:id="rId11"/>
  </p:sldMasterIdLst>
  <p:notesMasterIdLst>
    <p:notesMasterId r:id="rId46"/>
  </p:notesMasterIdLst>
  <p:sldIdLst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5" r:id="rId19"/>
    <p:sldId id="266" r:id="rId20"/>
    <p:sldId id="267" r:id="rId21"/>
    <p:sldId id="268" r:id="rId22"/>
    <p:sldId id="269" r:id="rId23"/>
    <p:sldId id="284" r:id="rId24"/>
    <p:sldId id="273" r:id="rId25"/>
    <p:sldId id="272" r:id="rId26"/>
    <p:sldId id="285" r:id="rId27"/>
    <p:sldId id="274" r:id="rId28"/>
    <p:sldId id="276" r:id="rId29"/>
    <p:sldId id="278" r:id="rId30"/>
    <p:sldId id="282" r:id="rId31"/>
    <p:sldId id="280" r:id="rId32"/>
    <p:sldId id="279" r:id="rId33"/>
    <p:sldId id="283" r:id="rId34"/>
    <p:sldId id="281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4" r:id="rId43"/>
    <p:sldId id="293" r:id="rId44"/>
    <p:sldId id="296" r:id="rId45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666" y="-90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333D8-8F95-4ED3-995A-61C77BFE27B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5E8CE1-E7A2-4155-8078-E4319805C8D6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 lIns="203200"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lưới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D68410-1ADD-4C44-BBD9-C5CF52E01EA2}" type="parTrans" cxnId="{A4550D56-1196-4C88-8BE5-64DB3264D9FF}">
      <dgm:prSet/>
      <dgm:spPr/>
      <dgm:t>
        <a:bodyPr/>
        <a:lstStyle/>
        <a:p>
          <a:endParaRPr lang="en-US" sz="3200"/>
        </a:p>
      </dgm:t>
    </dgm:pt>
    <dgm:pt modelId="{0BDFBED2-BFE9-4223-9D13-9CBF2A47F29F}" type="sibTrans" cxnId="{A4550D56-1196-4C88-8BE5-64DB3264D9FF}">
      <dgm:prSet/>
      <dgm:spPr/>
      <dgm:t>
        <a:bodyPr/>
        <a:lstStyle/>
        <a:p>
          <a:endParaRPr lang="en-US" sz="3200"/>
        </a:p>
      </dgm:t>
    </dgm:pt>
    <dgm:pt modelId="{B186EE1B-D972-4F9D-9CB8-59B3E13E0C9F}">
      <dgm:prSet phldrT="[Text]" custT="1"/>
      <dgm:spPr>
        <a:solidFill>
          <a:srgbClr val="F17F99"/>
        </a:solidFill>
        <a:ln>
          <a:noFill/>
        </a:ln>
      </dgm:spPr>
      <dgm:t>
        <a:bodyPr/>
        <a:lstStyle/>
        <a:p>
          <a:pPr algn="ctr"/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chuỗi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hạch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DA664ED2-6F7D-4B81-9D43-CE643522B5F1}" type="parTrans" cxnId="{B5E511AA-838B-44FB-AA2A-0033450C8EFB}">
      <dgm:prSet/>
      <dgm:spPr/>
      <dgm:t>
        <a:bodyPr/>
        <a:lstStyle/>
        <a:p>
          <a:endParaRPr lang="en-US" sz="3200"/>
        </a:p>
      </dgm:t>
    </dgm:pt>
    <dgm:pt modelId="{E1093BE6-00DD-4503-B723-A4BFF461735B}" type="sibTrans" cxnId="{B5E511AA-838B-44FB-AA2A-0033450C8EFB}">
      <dgm:prSet/>
      <dgm:spPr/>
      <dgm:t>
        <a:bodyPr/>
        <a:lstStyle/>
        <a:p>
          <a:endParaRPr lang="en-US" sz="3200"/>
        </a:p>
      </dgm:t>
    </dgm:pt>
    <dgm:pt modelId="{965B29CC-35BE-4427-B7A0-B206300A310C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ctr"/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ống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7E88A7C4-A159-42F3-8E03-2E3A8A5436D9}" type="parTrans" cxnId="{E17CB12B-55F5-41A8-AAC8-3F4132621CA0}">
      <dgm:prSet/>
      <dgm:spPr/>
      <dgm:t>
        <a:bodyPr/>
        <a:lstStyle/>
        <a:p>
          <a:endParaRPr lang="en-US" sz="3200"/>
        </a:p>
      </dgm:t>
    </dgm:pt>
    <dgm:pt modelId="{D8884530-A0DE-4AC1-BE3E-8A8047079CF7}" type="sibTrans" cxnId="{E17CB12B-55F5-41A8-AAC8-3F4132621CA0}">
      <dgm:prSet/>
      <dgm:spPr/>
      <dgm:t>
        <a:bodyPr/>
        <a:lstStyle/>
        <a:p>
          <a:endParaRPr lang="en-US" sz="3200"/>
        </a:p>
      </dgm:t>
    </dgm:pt>
    <dgm:pt modelId="{93BB8F13-B216-4C4C-929F-B431338523B0}" type="pres">
      <dgm:prSet presAssocID="{F39333D8-8F95-4ED3-995A-61C77BFE2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2B4C5-80A4-49F8-8BA2-8F806C11A855}" type="pres">
      <dgm:prSet presAssocID="{E65E8CE1-E7A2-4155-8078-E4319805C8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A0A9-6B3F-443F-9D69-E29B31C4B574}" type="pres">
      <dgm:prSet presAssocID="{0BDFBED2-BFE9-4223-9D13-9CBF2A47F29F}" presName="sibTrans" presStyleCnt="0"/>
      <dgm:spPr/>
    </dgm:pt>
    <dgm:pt modelId="{CB06A7A3-08D3-4689-9EC6-30D0F7F101BD}" type="pres">
      <dgm:prSet presAssocID="{B186EE1B-D972-4F9D-9CB8-59B3E13E0C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D174-51A8-43F7-AE22-22460FC3EE1C}" type="pres">
      <dgm:prSet presAssocID="{E1093BE6-00DD-4503-B723-A4BFF461735B}" presName="sibTrans" presStyleCnt="0"/>
      <dgm:spPr/>
    </dgm:pt>
    <dgm:pt modelId="{0135051F-8D08-4C5E-95BE-F29F08F38607}" type="pres">
      <dgm:prSet presAssocID="{965B29CC-35BE-4427-B7A0-B206300A310C}" presName="node" presStyleLbl="node1" presStyleIdx="2" presStyleCnt="3" custLinFactNeighborX="-4859" custLinFactNeighborY="-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7CB12B-55F5-41A8-AAC8-3F4132621CA0}" srcId="{F39333D8-8F95-4ED3-995A-61C77BFE27B3}" destId="{965B29CC-35BE-4427-B7A0-B206300A310C}" srcOrd="2" destOrd="0" parTransId="{7E88A7C4-A159-42F3-8E03-2E3A8A5436D9}" sibTransId="{D8884530-A0DE-4AC1-BE3E-8A8047079CF7}"/>
    <dgm:cxn modelId="{A4550D56-1196-4C88-8BE5-64DB3264D9FF}" srcId="{F39333D8-8F95-4ED3-995A-61C77BFE27B3}" destId="{E65E8CE1-E7A2-4155-8078-E4319805C8D6}" srcOrd="0" destOrd="0" parTransId="{9AD68410-1ADD-4C44-BBD9-C5CF52E01EA2}" sibTransId="{0BDFBED2-BFE9-4223-9D13-9CBF2A47F29F}"/>
    <dgm:cxn modelId="{B5E511AA-838B-44FB-AA2A-0033450C8EFB}" srcId="{F39333D8-8F95-4ED3-995A-61C77BFE27B3}" destId="{B186EE1B-D972-4F9D-9CB8-59B3E13E0C9F}" srcOrd="1" destOrd="0" parTransId="{DA664ED2-6F7D-4B81-9D43-CE643522B5F1}" sibTransId="{E1093BE6-00DD-4503-B723-A4BFF461735B}"/>
    <dgm:cxn modelId="{35C17E24-AFB0-41AE-8B17-77935CA5C111}" type="presOf" srcId="{965B29CC-35BE-4427-B7A0-B206300A310C}" destId="{0135051F-8D08-4C5E-95BE-F29F08F38607}" srcOrd="0" destOrd="0" presId="urn:microsoft.com/office/officeart/2005/8/layout/hList6"/>
    <dgm:cxn modelId="{A9D6D09D-AFCB-40C9-BA5B-E1CA7D9AE5F9}" type="presOf" srcId="{B186EE1B-D972-4F9D-9CB8-59B3E13E0C9F}" destId="{CB06A7A3-08D3-4689-9EC6-30D0F7F101BD}" srcOrd="0" destOrd="0" presId="urn:microsoft.com/office/officeart/2005/8/layout/hList6"/>
    <dgm:cxn modelId="{A8BF27B0-18D2-4C9D-AC37-F35C0109D034}" type="presOf" srcId="{F39333D8-8F95-4ED3-995A-61C77BFE27B3}" destId="{93BB8F13-B216-4C4C-929F-B431338523B0}" srcOrd="0" destOrd="0" presId="urn:microsoft.com/office/officeart/2005/8/layout/hList6"/>
    <dgm:cxn modelId="{80306C19-F4F7-48FB-BF13-E418AB859EA5}" type="presOf" srcId="{E65E8CE1-E7A2-4155-8078-E4319805C8D6}" destId="{5D22B4C5-80A4-49F8-8BA2-8F806C11A855}" srcOrd="0" destOrd="0" presId="urn:microsoft.com/office/officeart/2005/8/layout/hList6"/>
    <dgm:cxn modelId="{22B15588-C3D0-45F4-B6FB-07B5F56CA845}" type="presParOf" srcId="{93BB8F13-B216-4C4C-929F-B431338523B0}" destId="{5D22B4C5-80A4-49F8-8BA2-8F806C11A855}" srcOrd="0" destOrd="0" presId="urn:microsoft.com/office/officeart/2005/8/layout/hList6"/>
    <dgm:cxn modelId="{C9E99E97-5B12-4DBD-BF1F-B7AE85DFEBDD}" type="presParOf" srcId="{93BB8F13-B216-4C4C-929F-B431338523B0}" destId="{D2F4A0A9-6B3F-443F-9D69-E29B31C4B574}" srcOrd="1" destOrd="0" presId="urn:microsoft.com/office/officeart/2005/8/layout/hList6"/>
    <dgm:cxn modelId="{58F8FAAD-8B14-4B1F-B44A-6A7E51935FC8}" type="presParOf" srcId="{93BB8F13-B216-4C4C-929F-B431338523B0}" destId="{CB06A7A3-08D3-4689-9EC6-30D0F7F101BD}" srcOrd="2" destOrd="0" presId="urn:microsoft.com/office/officeart/2005/8/layout/hList6"/>
    <dgm:cxn modelId="{CDAA9CDF-21F4-4E62-B8E6-C0DA9DC6764A}" type="presParOf" srcId="{93BB8F13-B216-4C4C-929F-B431338523B0}" destId="{07C0D174-51A8-43F7-AE22-22460FC3EE1C}" srcOrd="3" destOrd="0" presId="urn:microsoft.com/office/officeart/2005/8/layout/hList6"/>
    <dgm:cxn modelId="{189B2BC6-5949-41B2-807E-D2ACF797DF59}" type="presParOf" srcId="{93BB8F13-B216-4C4C-929F-B431338523B0}" destId="{0135051F-8D08-4C5E-95BE-F29F08F3860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2B4C5-80A4-49F8-8BA2-8F806C11A855}">
      <dsp:nvSpPr>
        <dsp:cNvPr id="0" name=""/>
        <dsp:cNvSpPr/>
      </dsp:nvSpPr>
      <dsp:spPr>
        <a:xfrm rot="16200000">
          <a:off x="-578101" y="579364"/>
          <a:ext cx="4441369" cy="3282640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lưới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264" y="888273"/>
        <a:ext cx="3282640" cy="2664821"/>
      </dsp:txXfrm>
    </dsp:sp>
    <dsp:sp modelId="{CB06A7A3-08D3-4689-9EC6-30D0F7F101BD}">
      <dsp:nvSpPr>
        <dsp:cNvPr id="0" name=""/>
        <dsp:cNvSpPr/>
      </dsp:nvSpPr>
      <dsp:spPr>
        <a:xfrm rot="16200000">
          <a:off x="2950737" y="579364"/>
          <a:ext cx="4441369" cy="3282640"/>
        </a:xfrm>
        <a:prstGeom prst="flowChartManualOperation">
          <a:avLst/>
        </a:prstGeom>
        <a:solidFill>
          <a:srgbClr val="F17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chuỗi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hạch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30102" y="888273"/>
        <a:ext cx="3282640" cy="2664821"/>
      </dsp:txXfrm>
    </dsp:sp>
    <dsp:sp modelId="{0135051F-8D08-4C5E-95BE-F29F08F38607}">
      <dsp:nvSpPr>
        <dsp:cNvPr id="0" name=""/>
        <dsp:cNvSpPr/>
      </dsp:nvSpPr>
      <dsp:spPr>
        <a:xfrm rot="16200000">
          <a:off x="6467613" y="579364"/>
          <a:ext cx="4441369" cy="3282640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ống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046978" y="888273"/>
        <a:ext cx="3282640" cy="266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5BFA2-6DE8-466E-B707-C415261034A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82E4-9A9B-4FEC-A87D-21E68B32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D3AB46-8874-4CA3-90BE-4EDB27922421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/>
              <a:t>1</a:t>
            </a:fld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3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1143000"/>
            <a:ext cx="5553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FDC2-C009-4E50-BA81-0F443E31574C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7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5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49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53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28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2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30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0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00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00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2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6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2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7" y="273073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2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82939" y="274749"/>
            <a:ext cx="374832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677" y="274749"/>
            <a:ext cx="1104352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17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3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8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662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662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0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1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3444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905" y="2404534"/>
            <a:ext cx="786402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905" y="4050852"/>
            <a:ext cx="786402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5D6E-6100-4A23-B1F4-DEAC247B479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36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A6D-9A28-4366-9CD6-7575D2953B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5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700871"/>
            <a:ext cx="8704126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4527448"/>
            <a:ext cx="8704126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3F68-641F-4151-8AC7-6ACF32800F9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938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2160589"/>
            <a:ext cx="42363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595" y="2160590"/>
            <a:ext cx="42363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965D-B488-4DFE-97DE-01693B3645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97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02" y="2160983"/>
            <a:ext cx="42379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02" y="2737264"/>
            <a:ext cx="423794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988" y="2160983"/>
            <a:ext cx="42379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999" y="2737264"/>
            <a:ext cx="423793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4A0-912C-4D54-AA76-F6AD0B221F4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5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59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704126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E85-C91F-4F7E-8BFB-B992A45973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53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FC01-3A7F-4EFD-A4C5-CF19CF707ED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882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98604"/>
            <a:ext cx="3902710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967" y="514943"/>
            <a:ext cx="4569960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777069"/>
            <a:ext cx="3902710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46-9505-49BF-94CA-2BC412BC42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25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4800600"/>
            <a:ext cx="870412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09600"/>
            <a:ext cx="8704126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10" y="5367338"/>
            <a:ext cx="870412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AA2A-79AE-47C3-A394-A0D330491A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433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8704126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4470400"/>
            <a:ext cx="870412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7B1E-108D-4338-A1B7-F259E3A357C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76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85" y="609600"/>
            <a:ext cx="819531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3225" y="3632200"/>
            <a:ext cx="731483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4470400"/>
            <a:ext cx="870412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D8DD-BBB5-41A1-B471-D7F8644B33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3" y="790378"/>
            <a:ext cx="61722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04174" y="2886556"/>
            <a:ext cx="61722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143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931988"/>
            <a:ext cx="8704126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4527448"/>
            <a:ext cx="870412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33F1-A60A-4CA9-9698-3CD4A44DC4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67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85" y="609600"/>
            <a:ext cx="819531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8" y="4013200"/>
            <a:ext cx="870412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4527448"/>
            <a:ext cx="870412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782-5BC0-4237-B063-B083DA39834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3" y="790378"/>
            <a:ext cx="61722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04174" y="2886556"/>
            <a:ext cx="61722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865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81" y="609600"/>
            <a:ext cx="869555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8" y="4013200"/>
            <a:ext cx="870412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4527448"/>
            <a:ext cx="870412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724C-93A7-4D9A-B0F4-D8E061445F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14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A24D-E75C-4412-B16D-A8E6D80407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4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4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67279" y="609618"/>
            <a:ext cx="132105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7148402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318-DF49-4369-98E1-752E03F5D80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030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9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 advTm="10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35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9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10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5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5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6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1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1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1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7034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6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3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8" y="273055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3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1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644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644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8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82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82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1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80" y="273162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3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8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753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753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7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53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1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7028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80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80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5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703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8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5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5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77" y="273157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7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90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744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744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7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5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45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8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676" y="1600206"/>
            <a:ext cx="73959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5407" y="1600206"/>
            <a:ext cx="7395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0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7020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9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76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76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6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73" y="273147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4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8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738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738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2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37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1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7012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1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72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72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69" y="273139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3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4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729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729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19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7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94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5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63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63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2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785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60" y="273123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6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710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710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1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5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505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2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80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81" y="273162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6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56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56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22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22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53" y="273108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5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699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699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5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9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7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89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1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3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64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4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1600206"/>
            <a:ext cx="73037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9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48" y="1535113"/>
            <a:ext cx="54542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48" y="2174875"/>
            <a:ext cx="54542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18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818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2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0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6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45" y="273093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74680"/>
            <a:ext cx="3703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74680"/>
            <a:ext cx="109042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8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E206-ED05-4C9A-91B4-4CE0274ABD3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8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8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CD33-A85C-4D7F-93E9-D55EFE5B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3444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70412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60590"/>
            <a:ext cx="870412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5207" y="6041381"/>
            <a:ext cx="923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7D22C00-A147-42B4-B930-9ADDC78E065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041381"/>
            <a:ext cx="637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8056" y="6041381"/>
            <a:ext cx="691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grpSp>
        <p:nvGrpSpPr>
          <p:cNvPr id="8" name="组合 6">
            <a:extLst>
              <a:ext uri="{FF2B5EF4-FFF2-40B4-BE49-F238E27FC236}">
                <a16:creationId xmlns:a16="http://schemas.microsoft.com/office/drawing/2014/main" xmlns="" id="{20A95370-8BAC-1016-BE63-BAD556CB971F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AA9A612F-7D31-96A1-CA83-1096BC91C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8">
              <a:extLst>
                <a:ext uri="{FF2B5EF4-FFF2-40B4-BE49-F238E27FC236}">
                  <a16:creationId xmlns:a16="http://schemas.microsoft.com/office/drawing/2014/main" xmlns="" id="{AC680126-7FE7-FF88-EF75-E09814EF7EC7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9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 advTm="1000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5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60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60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60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4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84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84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84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2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78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78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78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70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70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70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17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62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62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62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9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44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44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44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7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30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30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30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414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414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414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7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78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4703-328F-47A9-BB7E-0A800D387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78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78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1BDB-15A8-4BE9-A610-0D5C0D877D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3444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8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3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hyperlink" Target="C&#7842;M%20&#7912;NG%20&#7902;%20&#272;&#7896;NG%20V&#7852;T.pptx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Layout" Target="../slideLayouts/slideLayout2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1"/>
          <p:cNvSpPr txBox="1">
            <a:spLocks noChangeArrowheads="1"/>
          </p:cNvSpPr>
          <p:nvPr/>
        </p:nvSpPr>
        <p:spPr bwMode="auto">
          <a:xfrm>
            <a:off x="2010809" y="5867400"/>
            <a:ext cx="831800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24" tIns="44863" rIns="89724" bIns="4486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GV: NGUYỄN THỊ ÁNH TUYẾT</a:t>
            </a:r>
          </a:p>
        </p:txBody>
      </p:sp>
      <p:sp>
        <p:nvSpPr>
          <p:cNvPr id="114691" name="WordArt 7"/>
          <p:cNvSpPr>
            <a:spLocks noChangeArrowheads="1" noChangeShapeType="1" noTextEdit="1"/>
          </p:cNvSpPr>
          <p:nvPr/>
        </p:nvSpPr>
        <p:spPr bwMode="auto">
          <a:xfrm>
            <a:off x="816531" y="588966"/>
            <a:ext cx="10698480" cy="6619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5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THPT CHUYÊN THOẠI NGỌC HẦU</a:t>
            </a:r>
            <a:endParaRPr lang="en-US" sz="35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1727207"/>
            <a:ext cx="966978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9" descr="blumenpflanzen108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994061"/>
            <a:ext cx="185166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9" descr="blumenpflanzen108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41" y="1250951"/>
            <a:ext cx="185166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9" descr="blumenpflanzen108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061"/>
            <a:ext cx="185166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0"/>
    </mc:Choice>
    <mc:Fallback xmlns="">
      <p:transition spd="slow" advTm="36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ưới đây là 4 giai đoạn trùng biến hình bắt mồi và tiêu hoá mồi 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39"/>
            <a:ext cx="5720540" cy="32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677BBE-5988-4D1B-A8E0-7A6B004E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42" y="1133966"/>
            <a:ext cx="5564624" cy="3248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E4AADC-2825-4E27-93EF-DF0933529A60}"/>
              </a:ext>
            </a:extLst>
          </p:cNvPr>
          <p:cNvSpPr txBox="1"/>
          <p:nvPr/>
        </p:nvSpPr>
        <p:spPr>
          <a:xfrm>
            <a:off x="7549799" y="4313442"/>
            <a:ext cx="392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xạ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2800" b="1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21D793-DCB5-45BC-A6B8-CFC70ECB39FD}"/>
              </a:ext>
            </a:extLst>
          </p:cNvPr>
          <p:cNvSpPr txBox="1"/>
          <p:nvPr/>
        </p:nvSpPr>
        <p:spPr>
          <a:xfrm>
            <a:off x="1286215" y="4291313"/>
            <a:ext cx="392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mồi</a:t>
            </a:r>
            <a:endParaRPr lang="en-US" sz="2800" b="1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nh học 11 Bài 26: Cảm ứng ở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5" y="609661"/>
            <a:ext cx="5368068" cy="40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ùng chiêu trốn sau ô tô, linh dương non vẫn bị kẻ thù “hỏi thăm” - Lạ vui  - Việt Giải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70" y="609661"/>
            <a:ext cx="5542732" cy="40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pyright Notice"/>
          <p:cNvSpPr>
            <a:spLocks/>
          </p:cNvSpPr>
          <p:nvPr/>
        </p:nvSpPr>
        <p:spPr bwMode="auto">
          <a:xfrm>
            <a:off x="2247472" y="5304702"/>
            <a:ext cx="7643795" cy="55786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3" tIns="32393" rIns="71983" bIns="32393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sm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ảm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kinh</a:t>
            </a:r>
            <a:endParaRPr lang="en-US" sz="3200" b="1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22246" y="3063858"/>
            <a:ext cx="9537375" cy="20898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5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TẾ BÀO THẦN KINH VÀ </a:t>
            </a:r>
          </a:p>
          <a:p>
            <a:pPr>
              <a:lnSpc>
                <a:spcPct val="118421"/>
              </a:lnSpc>
            </a:pPr>
            <a:r>
              <a:rPr lang="en-US" altLang="zh-CN" sz="5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CÁC DẠNG HỆ THẦN KINH</a:t>
            </a:r>
            <a:endParaRPr lang="vi-VN" altLang="zh-CN" sz="55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2" name="组合 13">
            <a:extLst>
              <a:ext uri="{FF2B5EF4-FFF2-40B4-BE49-F238E27FC236}">
                <a16:creationId xmlns:a16="http://schemas.microsoft.com/office/drawing/2014/main" xmlns="" id="{2C0082BB-4217-4CF4-8623-BE12DD55C136}"/>
              </a:ext>
            </a:extLst>
          </p:cNvPr>
          <p:cNvGrpSpPr/>
          <p:nvPr/>
        </p:nvGrpSpPr>
        <p:grpSpPr>
          <a:xfrm>
            <a:off x="5260733" y="843287"/>
            <a:ext cx="2160868" cy="2034985"/>
            <a:chOff x="2340246" y="2388357"/>
            <a:chExt cx="2034985" cy="2034985"/>
          </a:xfrm>
          <a:solidFill>
            <a:srgbClr val="F17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31F7383F-6615-4CA6-8A67-1B9EE4D7CAB2}"/>
                </a:ext>
              </a:extLst>
            </p:cNvPr>
            <p:cNvSpPr/>
            <p:nvPr/>
          </p:nvSpPr>
          <p:spPr>
            <a:xfrm>
              <a:off x="2340246" y="2388357"/>
              <a:ext cx="2034985" cy="203498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0CF597F5-E58D-4A02-AFEC-CFDA0D7EBC13}"/>
                </a:ext>
              </a:extLst>
            </p:cNvPr>
            <p:cNvSpPr txBox="1"/>
            <p:nvPr/>
          </p:nvSpPr>
          <p:spPr>
            <a:xfrm>
              <a:off x="2799032" y="2825809"/>
              <a:ext cx="1107997" cy="12287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6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II</a:t>
              </a:r>
              <a:endParaRPr lang="zh-CN" alt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-245566"/>
            <a:ext cx="4897968" cy="3533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974206" y="4065189"/>
            <a:ext cx="5089690" cy="412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2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7" y="951807"/>
            <a:ext cx="9601200" cy="5715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9" y="152400"/>
            <a:ext cx="7083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606"/>
            <a:ext cx="1290638" cy="55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0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53" y="381036"/>
            <a:ext cx="115062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neuron l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à phần trung tâm của tế bào thần kinh, chứa nhân và các bào quan quan trọng khác như ty thể, bộ máy Golgi, lưới nội chất.</a:t>
            </a:r>
            <a:endParaRPr lang="en-US" sz="2200" b="1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neuron c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ó chức năng dinh dưỡng, điều khiển hoạt động của neuron </a:t>
            </a:r>
          </a:p>
          <a:p>
            <a:pPr marL="914400" lvl="1" indent="-457200" algn="just">
              <a:buFontTx/>
              <a:buAutoNum type="alphaLcPeriod"/>
            </a:pP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Neuron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Sợi nhánh 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à những nhánh nhỏ, phân nhánh nhiều, mọc ra từ thân 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neuron, 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ược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cấu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bào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chất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có một sợi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xuất phát từ thân tế bào</a:t>
            </a:r>
            <a:endParaRPr lang="en-US" sz="2200" b="1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2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hận tín hiệu từ tế bào khác được chuyển giao qua synapse truyền đến thân neuron.</a:t>
            </a:r>
            <a:endParaRPr lang="en-US" sz="2200" b="1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endParaRPr lang="en-US" sz="2200" b="1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Sợi trục (Axon) là một sợi dài, mảnh, thường chỉ có một sợi trục xuất phát từ thân tế bào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ẫn truyền xung thần kinh từ thân neuron ra ngoại biên đến các cơ quan đáp ứng.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Sợi trục 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ó thể có hoặc không được bao bọc bởi bao myelin, khoảng cách giữa các bao myelin gọi là eo ranvier 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 sợi trục phân nhánh tạo thành các đầu tận cùng sợi trục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synapse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>
              <a:buFontTx/>
              <a:buAutoNum type="alphaLcPeriod"/>
            </a:pPr>
            <a:endParaRPr lang="vi-VN" sz="22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AutoNum type="alphaLcPeriod"/>
            </a:pPr>
            <a:endParaRPr lang="en-US" sz="2200" b="1" u="sng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AutoNum type="alphaLcPeriod"/>
            </a:pPr>
            <a:endParaRPr lang="en-US" sz="2200" b="1" dirty="0">
              <a:solidFill>
                <a:srgbClr val="212529"/>
              </a:solidFill>
              <a:latin typeface="Times New Roman"/>
            </a:endParaRPr>
          </a:p>
          <a:p>
            <a:pPr lvl="1"/>
            <a:endParaRPr lang="en-US" sz="2000" b="1" u="sng" dirty="0">
              <a:solidFill>
                <a:srgbClr val="212529"/>
              </a:solidFill>
            </a:endParaRPr>
          </a:p>
          <a:p>
            <a:pPr lvl="1"/>
            <a:endParaRPr lang="vi-VN" sz="2000" b="1" dirty="0">
              <a:solidFill>
                <a:srgbClr val="212529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4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53" y="381036"/>
            <a:ext cx="115062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2200" b="1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lphaLcPeriod"/>
            </a:pPr>
            <a:r>
              <a:rPr lang="vi-VN" sz="2200" b="1" u="sng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neuron </a:t>
            </a:r>
            <a:r>
              <a:rPr lang="en-US" sz="2200" b="1" i="0" u="sng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i="0" u="sng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à phần trung tâm của tế bào thần kinh, chứa nhân và các bào quan quan trọng khác như ty thể, bộ máy Golgi, lưới nội chất.</a:t>
            </a:r>
            <a:endParaRPr lang="en-US" sz="2200" b="1" i="0" u="sng" dirty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lphaLcPeriod"/>
            </a:pPr>
            <a:r>
              <a:rPr lang="vi-VN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2200" b="1" u="sng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neuron c</a:t>
            </a:r>
            <a:r>
              <a:rPr lang="vi-VN" sz="2200" b="1" u="sng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ó chức năng dinh dưỡng, điều khiển hoạt động của neur</a:t>
            </a:r>
            <a:r>
              <a:rPr lang="vi-VN" sz="22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on </a:t>
            </a:r>
          </a:p>
          <a:p>
            <a:pPr marL="914400" lvl="1" indent="-457200" algn="just">
              <a:buAutoNum type="alphaLcPeriod"/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Neuron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sz="22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u="sng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Sợi </a:t>
            </a:r>
            <a:r>
              <a:rPr lang="vi-VN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nhánh </a:t>
            </a:r>
            <a:r>
              <a:rPr lang="en-US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à những nhánh nhỏ, phân nhánh nhiều, mọc ra từ thân </a:t>
            </a:r>
            <a:r>
              <a:rPr lang="en-US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neuron, 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ược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cấu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màng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chất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bào</a:t>
            </a:r>
            <a:r>
              <a:rPr lang="en-US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chất</a:t>
            </a:r>
            <a:endParaRPr lang="en-US" sz="2200" b="1" u="sng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một </a:t>
            </a: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vi-VN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phát từ thân tế </a:t>
            </a:r>
            <a:r>
              <a:rPr lang="vi-VN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en-US" sz="2200" b="1" u="sng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200" b="1" u="sng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hận tín hiệu từ tế bào khác được chuyển giao qua synapse truyền đến thân neuron.</a:t>
            </a:r>
            <a:endParaRPr lang="en-US" sz="2200" b="1" u="sng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endParaRPr lang="en-US" sz="2200" b="1" u="sng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Sợi trục (Axon) là một sợi dài, mảnh, thường chỉ có một sợi trục xuất phát từ thân tế </a:t>
            </a:r>
            <a:r>
              <a:rPr lang="vi-VN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bào</a:t>
            </a:r>
            <a:r>
              <a:rPr lang="en-US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vi-VN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</a:t>
            </a:r>
            <a:r>
              <a:rPr lang="vi-VN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ẫn </a:t>
            </a:r>
            <a:r>
              <a:rPr lang="vi-VN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truyền xung thần kinh từ thân neuron ra ngoại biên đến các cơ quan đáp ứng</a:t>
            </a:r>
            <a:r>
              <a:rPr lang="vi-VN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200" b="1" u="sng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Sợi trục </a:t>
            </a:r>
            <a:r>
              <a:rPr lang="en-US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vi-VN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ó </a:t>
            </a:r>
            <a:r>
              <a:rPr lang="vi-VN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 có hoặc không được bao bọc bởi bao myelin, khoảng cách giữa các bao myelin gọi là eo ranvier </a:t>
            </a:r>
            <a:endParaRPr lang="en-US" sz="2200" b="1" u="sng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 algn="just">
              <a:buFontTx/>
              <a:buAutoNum type="alphaLcPeriod"/>
            </a:pPr>
            <a:r>
              <a:rPr lang="vi-VN" sz="2200" b="1" u="sng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 sợi trục phân nhánh tạo thành các đầu tận cùng sợi trục </a:t>
            </a:r>
            <a:r>
              <a:rPr lang="en-US" sz="2200" b="1" u="sng" dirty="0" err="1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synapse</a:t>
            </a:r>
            <a:r>
              <a:rPr lang="en-US" sz="2200" b="1" u="sng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2200" b="1" u="sng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914400" lvl="1" indent="-457200">
              <a:buFontTx/>
              <a:buAutoNum type="alphaLcPeriod"/>
            </a:pPr>
            <a:endParaRPr lang="vi-VN" sz="22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AutoNum type="alphaLcPeriod"/>
            </a:pPr>
            <a:endParaRPr lang="en-US" sz="22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AutoNum type="alphaLcPeriod"/>
            </a:pPr>
            <a:endParaRPr lang="en-US" sz="2200" b="1" dirty="0" smtClean="0">
              <a:solidFill>
                <a:srgbClr val="212529"/>
              </a:solidFill>
              <a:latin typeface="Times New Roman"/>
            </a:endParaRPr>
          </a:p>
          <a:p>
            <a:pPr lvl="1"/>
            <a:endParaRPr lang="en-US" sz="2000" b="1" i="0" u="sng" dirty="0" smtClean="0">
              <a:solidFill>
                <a:srgbClr val="212529"/>
              </a:solidFill>
              <a:effectLst/>
              <a:latin typeface="+mj-lt"/>
            </a:endParaRPr>
          </a:p>
          <a:p>
            <a:pPr lvl="1"/>
            <a:endParaRPr lang="vi-VN" sz="2000" b="1" i="0" dirty="0" smtClean="0">
              <a:solidFill>
                <a:srgbClr val="21252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1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7" y="951807"/>
            <a:ext cx="9601200" cy="5715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9" y="152400"/>
            <a:ext cx="7083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606"/>
            <a:ext cx="1290638" cy="55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2702430" y="468812"/>
            <a:ext cx="7055525" cy="104502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 HỆ THẦN KINH</a:t>
            </a: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1733347275"/>
              </p:ext>
            </p:extLst>
          </p:nvPr>
        </p:nvGraphicFramePr>
        <p:xfrm>
          <a:off x="1044865" y="1685117"/>
          <a:ext cx="10342844" cy="444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33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0" y="701545"/>
            <a:ext cx="3277998" cy="21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1400" y="533404"/>
            <a:ext cx="441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i="0" dirty="0" smtClean="0">
              <a:solidFill>
                <a:srgbClr val="1F1F1F"/>
              </a:solidFill>
              <a:effectLst/>
              <a:latin typeface="Google Sans Flex"/>
            </a:endParaRPr>
          </a:p>
          <a:p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Gemini</a:t>
            </a:r>
          </a:p>
          <a:p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- Paste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b="0" i="0" dirty="0" smtClean="0">
              <a:solidFill>
                <a:srgbClr val="1F1F1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Tạo thông tin cho ảnh trên theo thứ tự sa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Đối tượng.</a:t>
            </a:r>
          </a:p>
          <a:p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Mục tiêu nội dung.</a:t>
            </a:r>
          </a:p>
          <a:p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Quy trình/dữ liệu/thông tin.</a:t>
            </a:r>
          </a:p>
          <a:p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Phong cách hình ảnh.</a:t>
            </a:r>
          </a:p>
          <a:p>
            <a:r>
              <a:rPr lang="vi-VN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Icon/yếu tố cần có.</a:t>
            </a:r>
            <a:endParaRPr lang="en-US" sz="2400" b="0" i="0" dirty="0" smtClean="0">
              <a:solidFill>
                <a:srgbClr val="1F1F1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coppy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Gemini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 smtClean="0">
              <a:solidFill>
                <a:srgbClr val="1F1F1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inforaphic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0" i="0" dirty="0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 smtClean="0">
              <a:solidFill>
                <a:srgbClr val="1F1F1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b="0" i="0" dirty="0">
              <a:solidFill>
                <a:srgbClr val="1F1F1F"/>
              </a:solidFill>
              <a:effectLst/>
              <a:latin typeface="Google Sans Flex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70" y="670038"/>
            <a:ext cx="3300961" cy="197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38" y="2801541"/>
            <a:ext cx="3141663" cy="35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0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2" y="236541"/>
            <a:ext cx="11704637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1143000"/>
            <a:ext cx="8991601" cy="40386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654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63501" y="-400960"/>
            <a:ext cx="4897968" cy="35334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675302" y="3384212"/>
            <a:ext cx="5089690" cy="41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28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8125"/>
            <a:ext cx="11704638" cy="638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8125"/>
            <a:ext cx="11704638" cy="638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inh học 11 Bài 26: Cảm ứng ở động vậ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616"/>
            <a:ext cx="4476700" cy="38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ại sao hệ thần kinh dạng chuỗi hạch có thể trả lời cục bộ khi bị kích  thích? - Đại Học Kinh Doanh &amp; Công Nghệ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71" y="1811547"/>
            <a:ext cx="3996468" cy="35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pyright Notice"/>
          <p:cNvSpPr>
            <a:spLocks/>
          </p:cNvSpPr>
          <p:nvPr/>
        </p:nvSpPr>
        <p:spPr bwMode="auto">
          <a:xfrm>
            <a:off x="762412" y="5540250"/>
            <a:ext cx="2717136" cy="43475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3" tIns="32393" rIns="71983" bIns="32393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HTK DẠNG LƯỚI</a:t>
            </a:r>
          </a:p>
        </p:txBody>
      </p:sp>
      <p:sp>
        <p:nvSpPr>
          <p:cNvPr id="14" name="Copyright Notice"/>
          <p:cNvSpPr>
            <a:spLocks/>
          </p:cNvSpPr>
          <p:nvPr/>
        </p:nvSpPr>
        <p:spPr bwMode="auto">
          <a:xfrm>
            <a:off x="8141549" y="5493001"/>
            <a:ext cx="4614005" cy="43475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3" tIns="32393" rIns="71983" bIns="32393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HTK DẠNG ỐNG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E846129-422F-4CB9-B7D6-0F7F0F5E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9344" y="6322634"/>
            <a:ext cx="691881" cy="411658"/>
          </a:xfrm>
        </p:spPr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22</a:t>
            </a:fld>
            <a:endParaRPr lang="zh-CN" altLang="en-US">
              <a:solidFill>
                <a:srgbClr val="90C226"/>
              </a:solidFill>
            </a:endParaRPr>
          </a:p>
        </p:txBody>
      </p:sp>
      <p:pic>
        <p:nvPicPr>
          <p:cNvPr id="8" name="Picture 2" descr="Nghiên cứu hình 27.1, sau đó điền tên các bộ phận của hệ thần kinh dạng ống  vào các ô hình chữ nhật trên sơ đồ">
            <a:extLst>
              <a:ext uri="{FF2B5EF4-FFF2-40B4-BE49-F238E27FC236}">
                <a16:creationId xmlns:a16="http://schemas.microsoft.com/office/drawing/2014/main" xmlns="" id="{311975CB-D288-4348-8B43-1BE74712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41" y="1554390"/>
            <a:ext cx="4353470" cy="38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pyright Notice">
            <a:extLst>
              <a:ext uri="{FF2B5EF4-FFF2-40B4-BE49-F238E27FC236}">
                <a16:creationId xmlns:a16="http://schemas.microsoft.com/office/drawing/2014/main" xmlns="" id="{735ACC89-9F48-41CD-AAC0-D8BFC0101675}"/>
              </a:ext>
            </a:extLst>
          </p:cNvPr>
          <p:cNvSpPr>
            <a:spLocks/>
          </p:cNvSpPr>
          <p:nvPr/>
        </p:nvSpPr>
        <p:spPr bwMode="auto">
          <a:xfrm>
            <a:off x="4106317" y="5503716"/>
            <a:ext cx="4614005" cy="43475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3" tIns="32393" rIns="71983" bIns="32393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HTK DẠNG CHUỖI HẠCH</a:t>
            </a:r>
          </a:p>
        </p:txBody>
      </p:sp>
    </p:spTree>
    <p:extLst>
      <p:ext uri="{BB962C8B-B14F-4D97-AF65-F5344CB8AC3E}">
        <p14:creationId xmlns:p14="http://schemas.microsoft.com/office/powerpoint/2010/main" val="28405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1143000"/>
            <a:ext cx="8991601" cy="40386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5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654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654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654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6547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63501" y="-400960"/>
            <a:ext cx="4897968" cy="35334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675302" y="3384212"/>
            <a:ext cx="5089690" cy="41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5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24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622" y="533400"/>
            <a:ext cx="1188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1 :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Hệ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thần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kinh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dạng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chuỗi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hạch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được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tạo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thành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do</a:t>
            </a: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A.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dài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B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bụng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D.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lưng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7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25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622" y="533400"/>
            <a:ext cx="1188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1 :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Hệ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kinh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chuỗi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hạch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do</a:t>
            </a:r>
          </a:p>
          <a:p>
            <a:pPr indent="-6858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lưng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bụng</a:t>
            </a:r>
            <a:endParaRPr lang="en-US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lưng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1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26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35" y="457200"/>
            <a:ext cx="1211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58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2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do</a:t>
            </a:r>
            <a:endParaRPr lang="en-US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rải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rác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B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đều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vùng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rải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rác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khoang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07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27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35" y="457200"/>
            <a:ext cx="1211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58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do</a:t>
            </a:r>
            <a:endParaRPr lang="en-US" sz="2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rải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rác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kinh</a:t>
            </a:r>
            <a:endParaRPr lang="en-US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vùng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dọc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khoang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80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28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1104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580">
              <a:lnSpc>
                <a:spcPct val="120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ống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gặp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thú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giun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tròn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B.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thú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C.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thú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mềm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D.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thú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giun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đốt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33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29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1104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580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3: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ống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giun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thú</a:t>
            </a:r>
            <a:endParaRPr lang="en-US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mềm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-6858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bò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giun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đốt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9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6" y="1981200"/>
            <a:ext cx="108823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30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11049000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580" algn="just">
              <a:lnSpc>
                <a:spcPct val="120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4: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hệ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kinh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gồm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A.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trụ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B.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Times New Roman"/>
                <a:cs typeface="Times New Roman"/>
              </a:rPr>
              <a:t>C.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  <a:cs typeface="Times New Roman"/>
              </a:rPr>
              <a:t>não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cuống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5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31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11049000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580"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4: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hệ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kinh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gồm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A.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trụ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B.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C.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não</a:t>
            </a:r>
            <a:endParaRPr lang="en-US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cuống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não</a:t>
            </a:r>
            <a:r>
              <a:rPr lang="en-US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0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32</a:t>
            </a:fld>
            <a:endParaRPr lang="zh-CN" altLang="en-US">
              <a:solidFill>
                <a:srgbClr val="90C2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1104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5: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Khi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nói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tổ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chức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đây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hay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sai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     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Nhện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ống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      B.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Mực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chuỗi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hạch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      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Sứa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        D.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Cá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lưới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1" y="2069886"/>
            <a:ext cx="1143000" cy="61355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klepants" pitchFamily="2" charset="0"/>
              </a:rPr>
              <a:t>S</a:t>
            </a:r>
            <a:endParaRPr lang="en-US" sz="2400" b="1" dirty="0">
              <a:latin typeface="Anklepants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3974690"/>
            <a:ext cx="1143000" cy="61355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klepants" pitchFamily="2" charset="0"/>
              </a:rPr>
              <a:t>S</a:t>
            </a:r>
            <a:endParaRPr lang="en-US" sz="2400" b="1" dirty="0">
              <a:latin typeface="Anklepants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2683445"/>
            <a:ext cx="1143000" cy="613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BodoniH" pitchFamily="34" charset="0"/>
              </a:rPr>
              <a:t>Đ</a:t>
            </a:r>
          </a:p>
        </p:txBody>
      </p:sp>
      <p:sp>
        <p:nvSpPr>
          <p:cNvPr id="7" name="Oval 6"/>
          <p:cNvSpPr/>
          <p:nvPr/>
        </p:nvSpPr>
        <p:spPr>
          <a:xfrm>
            <a:off x="685800" y="3296991"/>
            <a:ext cx="1143000" cy="613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BodoniH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7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>
                <a:solidFill>
                  <a:srgbClr val="90C226"/>
                </a:solidFill>
              </a:rPr>
              <a:pPr/>
              <a:t>33</a:t>
            </a:fld>
            <a:endParaRPr lang="zh-CN" altLang="en-US">
              <a:solidFill>
                <a:srgbClr val="90C22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9" y="1524000"/>
            <a:ext cx="735282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072" y="457200"/>
            <a:ext cx="44036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6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vi-VN" sz="2800" dirty="0" smtClean="0">
                <a:effectLst/>
                <a:latin typeface="Times New Roman"/>
                <a:ea typeface="Calibri"/>
                <a:cs typeface="Times New Roman"/>
              </a:rPr>
              <a:t>Có mấy loại sợi trục?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010" y="1823591"/>
            <a:ext cx="6154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6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4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420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684876" y="4203282"/>
            <a:ext cx="3914177" cy="3028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3" y="1748233"/>
            <a:ext cx="10450789" cy="241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8" y="6538"/>
            <a:ext cx="3692823" cy="26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DCE77BC-325C-4318-9203-D540AFA6E87E}"/>
              </a:ext>
            </a:extLst>
          </p:cNvPr>
          <p:cNvGrpSpPr/>
          <p:nvPr/>
        </p:nvGrpSpPr>
        <p:grpSpPr>
          <a:xfrm>
            <a:off x="737437" y="1959055"/>
            <a:ext cx="3370331" cy="3006843"/>
            <a:chOff x="1712912" y="1835716"/>
            <a:chExt cx="3009845" cy="3006843"/>
          </a:xfrm>
          <a:solidFill>
            <a:srgbClr val="F17F99"/>
          </a:solidFill>
        </p:grpSpPr>
        <p:grpSp>
          <p:nvGrpSpPr>
            <p:cNvPr id="3" name="组合 22">
              <a:extLst>
                <a:ext uri="{FF2B5EF4-FFF2-40B4-BE49-F238E27FC236}">
                  <a16:creationId xmlns:a16="http://schemas.microsoft.com/office/drawing/2014/main" xmlns="" id="{A9967FC2-34B5-48BB-B137-974AE9DB42FE}"/>
                </a:ext>
              </a:extLst>
            </p:cNvPr>
            <p:cNvGrpSpPr/>
            <p:nvPr/>
          </p:nvGrpSpPr>
          <p:grpSpPr>
            <a:xfrm>
              <a:off x="2288284" y="2411088"/>
              <a:ext cx="2034985" cy="2034985"/>
              <a:chOff x="2340246" y="2388357"/>
              <a:chExt cx="2034985" cy="2034985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椭圆 23">
                <a:extLst>
                  <a:ext uri="{FF2B5EF4-FFF2-40B4-BE49-F238E27FC236}">
                    <a16:creationId xmlns:a16="http://schemas.microsoft.com/office/drawing/2014/main" xmlns="" id="{6E568D87-4412-4E58-93D7-817AB6A1D8C4}"/>
                  </a:ext>
                </a:extLst>
              </p:cNvPr>
              <p:cNvSpPr/>
              <p:nvPr/>
            </p:nvSpPr>
            <p:spPr>
              <a:xfrm>
                <a:off x="2340246" y="2388357"/>
                <a:ext cx="2034985" cy="2034985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03200" dist="762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24">
                <a:extLst>
                  <a:ext uri="{FF2B5EF4-FFF2-40B4-BE49-F238E27FC236}">
                    <a16:creationId xmlns:a16="http://schemas.microsoft.com/office/drawing/2014/main" xmlns="" id="{031DBFE6-77E0-4044-ACF0-F4C4B2051B1A}"/>
                  </a:ext>
                </a:extLst>
              </p:cNvPr>
              <p:cNvSpPr txBox="1"/>
              <p:nvPr/>
            </p:nvSpPr>
            <p:spPr>
              <a:xfrm>
                <a:off x="2360771" y="3033629"/>
                <a:ext cx="1984518" cy="74360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203200" dist="762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sym typeface="+mn-lt"/>
                  </a:rPr>
                  <a:t>CONTNET</a:t>
                </a:r>
                <a:endParaRPr lang="zh-CN" altLang="en-US" sz="1400" dirty="0">
                  <a:solidFill>
                    <a:schemeClr val="bg1"/>
                  </a:solidFill>
                  <a:sym typeface="+mn-lt"/>
                </a:endParaRPr>
              </a:p>
            </p:txBody>
          </p:sp>
        </p:grpSp>
        <p:sp>
          <p:nvSpPr>
            <p:cNvPr id="4" name="椭圆 26">
              <a:extLst>
                <a:ext uri="{FF2B5EF4-FFF2-40B4-BE49-F238E27FC236}">
                  <a16:creationId xmlns:a16="http://schemas.microsoft.com/office/drawing/2014/main" xmlns="" id="{AC3B4341-4BD8-479E-9316-B8611CAF25F8}"/>
                </a:ext>
              </a:extLst>
            </p:cNvPr>
            <p:cNvSpPr/>
            <p:nvPr/>
          </p:nvSpPr>
          <p:spPr>
            <a:xfrm>
              <a:off x="1712912" y="1835716"/>
              <a:ext cx="3009845" cy="300684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DUNG BÀI HỌC</a:t>
              </a:r>
              <a:endPara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91000" y="637454"/>
            <a:ext cx="7848600" cy="723569"/>
            <a:chOff x="628" y="2976"/>
            <a:chExt cx="4460" cy="76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AutoShape 7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1033" y="3053"/>
              <a:ext cx="4055" cy="54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7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28" y="2976"/>
              <a:ext cx="718" cy="720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1455" y="3152"/>
              <a:ext cx="3633" cy="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910" y="3212"/>
              <a:ext cx="230" cy="5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43400" y="1739117"/>
            <a:ext cx="7696199" cy="663230"/>
            <a:chOff x="672" y="2976"/>
            <a:chExt cx="4416" cy="720"/>
          </a:xfrm>
          <a:solidFill>
            <a:srgbClr val="99FF66"/>
          </a:solidFill>
        </p:grpSpPr>
        <p:sp>
          <p:nvSpPr>
            <p:cNvPr id="13" name="AutoShape 7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1033" y="2976"/>
              <a:ext cx="4055" cy="62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7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72" y="2976"/>
              <a:ext cx="707" cy="720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7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347" y="3118"/>
              <a:ext cx="3633" cy="5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TK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8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807" y="3146"/>
              <a:ext cx="395" cy="5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4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43401" y="2755889"/>
            <a:ext cx="7696197" cy="730207"/>
            <a:chOff x="566" y="2976"/>
            <a:chExt cx="4522" cy="770"/>
          </a:xfrm>
          <a:solidFill>
            <a:srgbClr val="F497A2"/>
          </a:solidFill>
        </p:grpSpPr>
        <p:sp>
          <p:nvSpPr>
            <p:cNvPr id="18" name="AutoShape 7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033" y="3053"/>
              <a:ext cx="4055" cy="54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7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566" y="2976"/>
              <a:ext cx="780" cy="770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7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455" y="3152"/>
              <a:ext cx="3633" cy="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qua synapse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8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792" y="3102"/>
              <a:ext cx="344" cy="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43401" y="3651186"/>
            <a:ext cx="7696197" cy="747976"/>
            <a:chOff x="611" y="2976"/>
            <a:chExt cx="4477" cy="81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AutoShape 7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1033" y="3040"/>
              <a:ext cx="4055" cy="62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7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11" y="2976"/>
              <a:ext cx="768" cy="81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79">
              <a:hlinkClick r:id="rId32" action="ppaction://hlinkpres?slideindex=1&amp;slidetitle="/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397" y="3118"/>
              <a:ext cx="3633" cy="5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xạ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8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833" y="3118"/>
              <a:ext cx="315" cy="5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4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43433" y="4634283"/>
            <a:ext cx="7696196" cy="663230"/>
            <a:chOff x="672" y="2976"/>
            <a:chExt cx="4416" cy="720"/>
          </a:xfrm>
          <a:solidFill>
            <a:srgbClr val="99FF66"/>
          </a:solidFill>
        </p:grpSpPr>
        <p:sp>
          <p:nvSpPr>
            <p:cNvPr id="28" name="AutoShape 7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033" y="2976"/>
              <a:ext cx="4055" cy="62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7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672" y="2976"/>
              <a:ext cx="707" cy="720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7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347" y="3118"/>
              <a:ext cx="3633" cy="5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xạ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8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853" y="3074"/>
              <a:ext cx="395" cy="5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32" name="Group 4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343432" y="5411635"/>
            <a:ext cx="7696198" cy="825039"/>
            <a:chOff x="514" y="2912"/>
            <a:chExt cx="4574" cy="870"/>
          </a:xfrm>
          <a:solidFill>
            <a:srgbClr val="F497A2"/>
          </a:solidFill>
        </p:grpSpPr>
        <p:sp>
          <p:nvSpPr>
            <p:cNvPr id="33" name="AutoShape 7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033" y="3053"/>
              <a:ext cx="4055" cy="54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AutoShape 7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14" y="2912"/>
              <a:ext cx="832" cy="870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7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455" y="3152"/>
              <a:ext cx="3633" cy="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762" y="3083"/>
              <a:ext cx="329" cy="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5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7139" y="3614213"/>
            <a:ext cx="11361711" cy="20898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5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HÌNH THỨC CẢM ỨNG Ở CÁC NHÓM ĐỘNG VẬT </a:t>
            </a:r>
            <a:endParaRPr lang="vi-VN" altLang="zh-CN" sz="55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C0082BB-4217-4CF4-8623-BE12DD55C136}"/>
              </a:ext>
            </a:extLst>
          </p:cNvPr>
          <p:cNvGrpSpPr/>
          <p:nvPr/>
        </p:nvGrpSpPr>
        <p:grpSpPr>
          <a:xfrm>
            <a:off x="5146769" y="1605854"/>
            <a:ext cx="2060422" cy="2034985"/>
            <a:chOff x="2340246" y="2388357"/>
            <a:chExt cx="2034985" cy="2034985"/>
          </a:xfrm>
          <a:solidFill>
            <a:srgbClr val="F17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31F7383F-6615-4CA6-8A67-1B9EE4D7CAB2}"/>
                </a:ext>
              </a:extLst>
            </p:cNvPr>
            <p:cNvSpPr/>
            <p:nvPr/>
          </p:nvSpPr>
          <p:spPr>
            <a:xfrm>
              <a:off x="2340246" y="2388357"/>
              <a:ext cx="2034985" cy="203498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0CF597F5-E58D-4A02-AFEC-CFDA0D7EBC13}"/>
                </a:ext>
              </a:extLst>
            </p:cNvPr>
            <p:cNvSpPr txBox="1"/>
            <p:nvPr/>
          </p:nvSpPr>
          <p:spPr>
            <a:xfrm>
              <a:off x="2799032" y="2825809"/>
              <a:ext cx="1107997" cy="12287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8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I</a:t>
              </a:r>
              <a:endParaRPr lang="zh-CN" altLang="en-US" sz="8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-245566"/>
            <a:ext cx="4897968" cy="3533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163188" y="4400320"/>
            <a:ext cx="3048776" cy="2471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9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1157288" y="-73978"/>
            <a:ext cx="10184130" cy="6826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 NHANH, AI ĐÚNG!</a:t>
            </a:r>
            <a:endParaRPr lang="en-SG" alt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3779" y="438928"/>
            <a:ext cx="11330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 - </a:t>
            </a:r>
            <a:r>
              <a:rPr lang="de-DE" altLang="en-US" sz="2800" b="1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 dung nào đúng, nội dung nào sai.</a:t>
            </a:r>
            <a:endParaRPr lang="en-SG" altLang="en-US" sz="2800" b="1" dirty="0">
              <a:solidFill>
                <a:srgbClr val="00CC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486595"/>
              </p:ext>
            </p:extLst>
          </p:nvPr>
        </p:nvGraphicFramePr>
        <p:xfrm>
          <a:off x="247759" y="970559"/>
          <a:ext cx="11970592" cy="575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4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2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TT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NỘI DUNG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Đ</a:t>
                      </a:r>
                      <a:endParaRPr lang="en-SG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S </a:t>
                      </a:r>
                      <a:endParaRPr lang="en-SG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8430">
                <a:tc>
                  <a:txBody>
                    <a:bodyPr/>
                    <a:lstStyle/>
                    <a:p>
                      <a:pPr algn="ctr" defTabSz="901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1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endParaRPr lang="en-SG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2400" dirty="0" smtClean="0">
                          <a:effectLst/>
                        </a:rPr>
                        <a:t>2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chậm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3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800" b="1" kern="12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4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SG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SG" sz="28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SG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5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xạ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thích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khiển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SG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2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1157288" y="-73978"/>
            <a:ext cx="10184130" cy="6826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 NHANH, AI ĐÚNG!</a:t>
            </a:r>
            <a:endParaRPr lang="en-SG" alt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3779" y="438928"/>
            <a:ext cx="11330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 - </a:t>
            </a:r>
            <a:r>
              <a:rPr lang="de-DE" altLang="en-US" sz="2800" b="1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 dung nào đúng, nội dung nào sai.</a:t>
            </a:r>
            <a:endParaRPr lang="en-SG" altLang="en-US" sz="2800" b="1" dirty="0">
              <a:solidFill>
                <a:srgbClr val="00CC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241916"/>
              </p:ext>
            </p:extLst>
          </p:nvPr>
        </p:nvGraphicFramePr>
        <p:xfrm>
          <a:off x="247759" y="970559"/>
          <a:ext cx="11970592" cy="575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4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2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TT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NỘI DUNG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Đ</a:t>
                      </a:r>
                      <a:endParaRPr lang="en-SG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S </a:t>
                      </a:r>
                      <a:endParaRPr lang="en-SG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8430">
                <a:tc>
                  <a:txBody>
                    <a:bodyPr/>
                    <a:lstStyle/>
                    <a:p>
                      <a:pPr algn="ctr" defTabSz="901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1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endParaRPr lang="en-SG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2400" dirty="0" smtClean="0">
                          <a:effectLst/>
                        </a:rPr>
                        <a:t>2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chậm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3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800" b="1" kern="12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4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SG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SG" sz="28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SG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SG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5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xạ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thích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khiển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SG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SG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Graphic 5" descr="Badge Tick1 with solid f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3191" y="1854560"/>
            <a:ext cx="553509" cy="4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8" descr="Badge Tick1 with solid 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471" y="3831456"/>
            <a:ext cx="552303" cy="4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phic 9" descr="Badge Tick1 with solid 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4134" y="2906357"/>
            <a:ext cx="552303" cy="45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phic 10" descr="Badge Tick1 with solid 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471" y="5203046"/>
            <a:ext cx="552303" cy="4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phic 11" descr="Badge Tick1 with solid 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8179" y="6156465"/>
            <a:ext cx="552303" cy="45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8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65521"/>
              </p:ext>
            </p:extLst>
          </p:nvPr>
        </p:nvGraphicFramePr>
        <p:xfrm>
          <a:off x="247806" y="970559"/>
          <a:ext cx="11791841" cy="575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9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2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smtClean="0">
                          <a:effectLst/>
                        </a:rPr>
                        <a:t>TT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NỘI DUNG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8430">
                <a:tc>
                  <a:txBody>
                    <a:bodyPr/>
                    <a:lstStyle/>
                    <a:p>
                      <a:pPr algn="ctr" defTabSz="901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1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endParaRPr lang="en-SG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2400" dirty="0" smtClean="0">
                          <a:effectLst/>
                        </a:rPr>
                        <a:t>2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7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3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800" b="1" kern="12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4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SG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SG" sz="28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5</a:t>
                      </a:r>
                      <a:endParaRPr lang="en-SG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trike="sngStrike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="1" strike="sng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trike="sngStrike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strike="sng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trike="sngStrike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khiển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SG" sz="2800" b="1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9437" marR="69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文本框 5"/>
          <p:cNvSpPr txBox="1"/>
          <p:nvPr/>
        </p:nvSpPr>
        <p:spPr>
          <a:xfrm>
            <a:off x="552638" y="139817"/>
            <a:ext cx="11361711" cy="6008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I.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HÌNH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THỨC CẢM ỨNG Ở CÁC NHÓM ĐỘNG VẬT </a:t>
            </a:r>
            <a:endParaRPr lang="vi-VN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2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9CEB80-0719-4859-BC51-014E1A34C1DA}"/>
  <p:tag name="PRESENTER_SHAPEINFO" val="&lt;ThreeDShapeInfo&gt;&lt;uuid val=&quot;{4FA7531B-7761-4AC1-BB51-2002C5C03C3C}&quot;/&gt;&lt;isInvalidForFieldText val=&quot;0&quot;/&gt;&lt;Image&gt;&lt;filename val=&quot;C:\Users\HONGDIEM\AppData\Local\Temp\PR\data\asimages\{4FA7531B-7761-4AC1-BB51-2002C5C03C3C}_9.png&quot;/&gt;&lt;left val=&quot;21&quot;/&gt;&lt;top val=&quot;130&quot;/&gt;&lt;width val=&quot;670&quot;/&gt;&lt;height val=&quot;73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9CEB80-0719-4859-BC51-014E1A34C1DA}"/>
  <p:tag name="PRESENTER_SHAPEINFO" val="&lt;ThreeDShapeInfo&gt;&lt;uuid val=&quot;{D1A93C92-96E9-4773-B747-041C2796F508}&quot;/&gt;&lt;isInvalidForFieldText val=&quot;0&quot;/&gt;&lt;Image&gt;&lt;filename val=&quot;C:\Users\HONGDIEM\AppData\Local\Temp\PR\data\asimages\{D1A93C92-96E9-4773-B747-041C2796F508}_9.png&quot;/&gt;&lt;left val=&quot;27&quot;/&gt;&lt;top val=&quot;236&quot;/&gt;&lt;width val=&quot;670&quot;/&gt;&lt;height val=&quot;71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9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9CEB80-0719-4859-BC51-014E1A34C1DA}"/>
  <p:tag name="PRESENTER_SHAPEINFO" val="&lt;ThreeDShapeInfo&gt;&lt;uuid val=&quot;{4FA7531B-7761-4AC1-BB51-2002C5C03C3C}&quot;/&gt;&lt;isInvalidForFieldText val=&quot;0&quot;/&gt;&lt;Image&gt;&lt;filename val=&quot;C:\Users\HONGDIEM\AppData\Local\Temp\PR\data\asimages\{4FA7531B-7761-4AC1-BB51-2002C5C03C3C}_9.png&quot;/&gt;&lt;left val=&quot;21&quot;/&gt;&lt;top val=&quot;130&quot;/&gt;&lt;width val=&quot;670&quot;/&gt;&lt;height val=&quot;73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571"/>
  <p:tag name="GENSWF_SLIDE_UID" val="{165B373C-2A45-4273-96F3-E7E276D790CD}:297"/>
  <p:tag name="GENSWF_SLIDE_TITLE" val="I. Khái niệm trao đổi chất qua màng"/>
  <p:tag name="ISPRING_SLIDE_INDENT_LEVEL" val="0"/>
  <p:tag name="ISPRING_PRESENTER_ID" val="{7751D798-4763-442C-ABC4-D3A61087F350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03B2F75E-B363-41AF-B7FD-86C151086E6B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8C0FF2E0-A1B8-40D9-8B72-6E7A99DDB3B4}:392"/>
  <p:tag name="GENSWF_SLIDE_TITLE" val="II. Cơ chế trao đổi chất qua màng"/>
  <p:tag name="ISPRING_SLIDE_INDENT_LEVEL" val="0"/>
  <p:tag name="ISPRING_PRESENTER_ID" val="{7751D798-4763-442C-ABC4-D3A61087F350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GENSWF_ADVANCE_TIME" val="21.081"/>
  <p:tag name="ISPRING_SLIDE_ID_2" val="{62BFBB87-DE51-495B-AB32-BB5E02E0064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4B3F826-C591-4FE4-A7C5-231FC4675880}:362"/>
  <p:tag name="GENSWF_SLIDE_TITLE" val="Các cơ chế TĐC"/>
  <p:tag name="ISPRING_SLIDE_INDENT_LEVEL" val="0"/>
  <p:tag name="ISPRING_PRESENTER_ID" val="{7751D798-4763-442C-ABC4-D3A61087F350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GENSWF_ADVANCE_TIME" val="16.481"/>
  <p:tag name="TIMING" val="|6.93"/>
  <p:tag name="ISPRING_SLIDE_ID_2" val="{96835E37-1A66-4F13-9BD8-ECF923708AC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9CEB80-0719-4859-BC51-014E1A34C1DA}"/>
  <p:tag name="PRESENTER_SHAPEINFO" val="&lt;ThreeDShapeInfo&gt;&lt;uuid val=&quot;{D1A93C92-96E9-4773-B747-041C2796F508}&quot;/&gt;&lt;isInvalidForFieldText val=&quot;0&quot;/&gt;&lt;Image&gt;&lt;filename val=&quot;C:\Users\HONGDIEM\AppData\Local\Temp\PR\data\asimages\{D1A93C92-96E9-4773-B747-041C2796F508}_9.png&quot;/&gt;&lt;left val=&quot;27&quot;/&gt;&lt;top val=&quot;236&quot;/&gt;&lt;width val=&quot;670&quot;/&gt;&lt;height val=&quot;7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9CEB80-0719-4859-BC51-014E1A34C1DA}"/>
  <p:tag name="PRESENTER_SHAPEINFO" val="&lt;ThreeDShapeInfo&gt;&lt;uuid val=&quot;{D1A93C92-96E9-4773-B747-041C2796F508}&quot;/&gt;&lt;isInvalidForFieldText val=&quot;0&quot;/&gt;&lt;Image&gt;&lt;filename val=&quot;C:\Users\HONGDIEM\AppData\Local\Temp\PR\data\asimages\{D1A93C92-96E9-4773-B747-041C2796F508}_9.png&quot;/&gt;&lt;left val=&quot;27&quot;/&gt;&lt;top val=&quot;236&quot;/&gt;&lt;width val=&quot;670&quot;/&gt;&lt;height val=&quot;7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9CEB80-0719-4859-BC51-014E1A34C1DA}"/>
  <p:tag name="PRESENTER_SHAPEINFO" val="&lt;ThreeDShapeInfo&gt;&lt;uuid val=&quot;{4FA7531B-7761-4AC1-BB51-2002C5C03C3C}&quot;/&gt;&lt;isInvalidForFieldText val=&quot;0&quot;/&gt;&lt;Image&gt;&lt;filename val=&quot;C:\Users\HONGDIEM\AppData\Local\Temp\PR\data\asimages\{4FA7531B-7761-4AC1-BB51-2002C5C03C3C}_9.png&quot;/&gt;&lt;left val=&quot;21&quot;/&gt;&lt;top val=&quot;130&quot;/&gt;&lt;width val=&quot;670&quot;/&gt;&lt;height val=&quot;7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2102</Words>
  <Application>Microsoft Office PowerPoint</Application>
  <PresentationFormat>Custom</PresentationFormat>
  <Paragraphs>203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Facet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2026-01-07T12:26:18Z</dcterms:created>
  <dcterms:modified xsi:type="dcterms:W3CDTF">2026-03-15T16:30:03Z</dcterms:modified>
</cp:coreProperties>
</file>